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58" r:id="rId3"/>
    <p:sldId id="272" r:id="rId4"/>
    <p:sldId id="271" r:id="rId5"/>
    <p:sldId id="273" r:id="rId6"/>
    <p:sldId id="274" r:id="rId7"/>
    <p:sldId id="275" r:id="rId8"/>
    <p:sldId id="2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1" d="100"/>
          <a:sy n="81" d="100"/>
        </p:scale>
        <p:origin x="-258" y="-3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3/19/2019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3/19/2019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3/19/2019</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3/19/2019</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3/19/2019</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3/19/2019</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3/19/2019</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3/19/2019</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3/19/2019</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3/19/2019</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3/19/2019</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3/19/2019</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3/19/2019</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3/19/2019</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3/19/2019</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dabasdati.lv/"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daba.gov.lv/upload/File/DOC/P_ERAF_IADT-e_V_biotopu_klasif.xl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9576" y="1752600"/>
            <a:ext cx="8358997" cy="1828800"/>
          </a:xfrm>
        </p:spPr>
        <p:txBody>
          <a:bodyPr/>
          <a:lstStyle/>
          <a:p>
            <a:pPr algn="ctr"/>
            <a:r>
              <a:rPr lang="lv-LV" dirty="0" smtClean="0">
                <a:solidFill>
                  <a:schemeClr val="bg2">
                    <a:lumMod val="50000"/>
                  </a:schemeClr>
                </a:solidFill>
              </a:rPr>
              <a:t>Eko skolu Ziemas forums</a:t>
            </a:r>
            <a:endParaRPr lang="en-US" dirty="0">
              <a:solidFill>
                <a:schemeClr val="bg2">
                  <a:lumMod val="50000"/>
                </a:schemeClr>
              </a:solidFill>
            </a:endParaRPr>
          </a:p>
        </p:txBody>
      </p:sp>
      <p:sp>
        <p:nvSpPr>
          <p:cNvPr id="3" name="Subtitle 2"/>
          <p:cNvSpPr>
            <a:spLocks noGrp="1"/>
          </p:cNvSpPr>
          <p:nvPr>
            <p:ph type="subTitle" idx="1"/>
          </p:nvPr>
        </p:nvSpPr>
        <p:spPr>
          <a:xfrm>
            <a:off x="4265610" y="3733799"/>
            <a:ext cx="6858002" cy="2175295"/>
          </a:xfrm>
        </p:spPr>
        <p:txBody>
          <a:bodyPr>
            <a:normAutofit lnSpcReduction="10000"/>
          </a:bodyPr>
          <a:lstStyle/>
          <a:p>
            <a:pPr algn="r"/>
            <a:r>
              <a:rPr lang="lv-LV" dirty="0" smtClean="0">
                <a:solidFill>
                  <a:srgbClr val="7030A0"/>
                </a:solidFill>
              </a:rPr>
              <a:t>Valmiera</a:t>
            </a:r>
          </a:p>
          <a:p>
            <a:pPr algn="r"/>
            <a:r>
              <a:rPr lang="lv-LV" dirty="0" smtClean="0">
                <a:solidFill>
                  <a:srgbClr val="7030A0"/>
                </a:solidFill>
              </a:rPr>
              <a:t>23.02.-24.02.2019</a:t>
            </a:r>
          </a:p>
          <a:p>
            <a:pPr algn="r"/>
            <a:endParaRPr lang="lv-LV" dirty="0" smtClean="0">
              <a:solidFill>
                <a:srgbClr val="7030A0"/>
              </a:solidFill>
            </a:endParaRPr>
          </a:p>
          <a:p>
            <a:pPr algn="r"/>
            <a:r>
              <a:rPr lang="lv-LV" sz="1800" dirty="0" smtClean="0">
                <a:solidFill>
                  <a:schemeClr val="accent6">
                    <a:lumMod val="75000"/>
                  </a:schemeClr>
                </a:solidFill>
              </a:rPr>
              <a:t>Lektore Solvita Rūsiņa</a:t>
            </a:r>
          </a:p>
          <a:p>
            <a:pPr algn="r"/>
            <a:r>
              <a:rPr lang="lv-LV" sz="1800" dirty="0" smtClean="0">
                <a:solidFill>
                  <a:schemeClr val="accent6">
                    <a:lumMod val="75000"/>
                  </a:schemeClr>
                </a:solidFill>
              </a:rPr>
              <a:t>LU ģeogrāfijas fakultāte</a:t>
            </a:r>
          </a:p>
          <a:p>
            <a:pPr algn="r"/>
            <a:endParaRPr lang="lv-LV" sz="1800" dirty="0">
              <a:solidFill>
                <a:schemeClr val="accent6">
                  <a:lumMod val="75000"/>
                </a:schemeClr>
              </a:solidFill>
            </a:endParaRPr>
          </a:p>
          <a:p>
            <a:pPr algn="r"/>
            <a:r>
              <a:rPr lang="lv-LV" sz="1800" dirty="0" smtClean="0">
                <a:solidFill>
                  <a:schemeClr val="accent6">
                    <a:lumMod val="75000"/>
                  </a:schemeClr>
                </a:solidFill>
              </a:rPr>
              <a:t>Prezentāciju sagatavoja Sanita Strakša</a:t>
            </a:r>
            <a:endParaRPr lang="en-US" sz="1800" dirty="0">
              <a:solidFill>
                <a:schemeClr val="accent6">
                  <a:lumMod val="75000"/>
                </a:schemeClr>
              </a:solidFill>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lv-LV" dirty="0" smtClean="0"/>
              <a:t>Dabiskās pļavas</a:t>
            </a:r>
            <a:endParaRPr dirty="0"/>
          </a:p>
        </p:txBody>
      </p:sp>
      <p:sp>
        <p:nvSpPr>
          <p:cNvPr id="14" name="Content Placeholder 13"/>
          <p:cNvSpPr>
            <a:spLocks noGrp="1"/>
          </p:cNvSpPr>
          <p:nvPr>
            <p:ph sz="half" idx="1"/>
          </p:nvPr>
        </p:nvSpPr>
        <p:spPr>
          <a:xfrm>
            <a:off x="327804" y="1825625"/>
            <a:ext cx="5691996" cy="4187952"/>
          </a:xfrm>
        </p:spPr>
        <p:txBody>
          <a:bodyPr>
            <a:normAutofit/>
          </a:bodyPr>
          <a:lstStyle/>
          <a:p>
            <a:r>
              <a:rPr lang="lv-LV" dirty="0">
                <a:solidFill>
                  <a:schemeClr val="accent3">
                    <a:lumMod val="50000"/>
                  </a:schemeClr>
                </a:solidFill>
                <a:latin typeface="Arial" panose="020B0604020202020204" pitchFamily="34" charset="0"/>
                <a:cs typeface="Arial" panose="020B0604020202020204" pitchFamily="34" charset="0"/>
              </a:rPr>
              <a:t>Dabiskās pļavas un ganības ir zālāji, kuri veidojušies spontāni regulāras pļaušanas vai ganīšanas ietekmē. Tie nav sēti, piesēti, mēsloti vai citādi ielaboti. Lielākā daļa no tiem aizņem grūtāk apsaimniekojamas vietas – nogāzes, upju terases, sausus un smilšainus paugurus vai gluži otrādi – pārmitras reljefa ieplakas un aktīvas palienes, kur citu lauksaimniecības kultūru audzēšana ir apgrūtinoša</a:t>
            </a:r>
            <a:endParaRPr dirty="0">
              <a:solidFill>
                <a:schemeClr val="accent3">
                  <a:lumMod val="50000"/>
                </a:schemeClr>
              </a:solidFill>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sz="half" idx="2"/>
          </p:nvPr>
        </p:nvPicPr>
        <p:blipFill>
          <a:blip r:embed="rId2"/>
          <a:stretch>
            <a:fillRect/>
          </a:stretch>
        </p:blipFill>
        <p:spPr>
          <a:xfrm>
            <a:off x="6801928" y="2269130"/>
            <a:ext cx="4951413" cy="3300942"/>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5212" y="304800"/>
            <a:ext cx="10058402" cy="1084053"/>
          </a:xfrm>
        </p:spPr>
        <p:txBody>
          <a:bodyPr/>
          <a:lstStyle/>
          <a:p>
            <a:pPr algn="ctr"/>
            <a:r>
              <a:rPr lang="lv-LV" dirty="0"/>
              <a:t>KĀPĒC DABISKOS ZĀLĀJUS IR SVARĪGI SAGLABĀT? </a:t>
            </a:r>
          </a:p>
        </p:txBody>
      </p:sp>
      <p:sp>
        <p:nvSpPr>
          <p:cNvPr id="6" name="Content Placeholder 5"/>
          <p:cNvSpPr>
            <a:spLocks noGrp="1"/>
          </p:cNvSpPr>
          <p:nvPr>
            <p:ph sz="half" idx="1"/>
          </p:nvPr>
        </p:nvSpPr>
        <p:spPr>
          <a:xfrm>
            <a:off x="569343" y="1388853"/>
            <a:ext cx="5450457" cy="4624724"/>
          </a:xfrm>
        </p:spPr>
        <p:txBody>
          <a:bodyPr>
            <a:noAutofit/>
          </a:bodyPr>
          <a:lstStyle/>
          <a:p>
            <a:r>
              <a:rPr lang="lv-LV" sz="1600" dirty="0" smtClean="0">
                <a:latin typeface="Arial" panose="020B0604020202020204" pitchFamily="34" charset="0"/>
                <a:cs typeface="Arial" panose="020B0604020202020204" pitchFamily="34" charset="0"/>
              </a:rPr>
              <a:t>Dabiskie </a:t>
            </a:r>
            <a:r>
              <a:rPr lang="lv-LV" sz="1600" dirty="0">
                <a:latin typeface="Arial" panose="020B0604020202020204" pitchFamily="34" charset="0"/>
                <a:cs typeface="Arial" panose="020B0604020202020204" pitchFamily="34" charset="0"/>
              </a:rPr>
              <a:t>zālāji ir mūsu KULTŪRAS MANTOJUMA DAĻA. Tie ir vērtīgi gluži kā tautas dziesmas, pilskalni vai tautas tērpi, jo tie veidojušies mūsu senču darba un tikumu ietekmē. Savukārt mūsu identitāte, piederības izjūta, materiālā un garīgā kultūra ir veidojusies, dzīvojot dabiskiem zālājiem bagātā ainavā</a:t>
            </a:r>
            <a:r>
              <a:rPr lang="lv-LV" sz="1600" dirty="0" smtClean="0">
                <a:latin typeface="Arial" panose="020B0604020202020204" pitchFamily="34" charset="0"/>
                <a:cs typeface="Arial" panose="020B0604020202020204" pitchFamily="34" charset="0"/>
              </a:rPr>
              <a:t>.</a:t>
            </a:r>
          </a:p>
          <a:p>
            <a:r>
              <a:rPr lang="lv-LV" sz="1600" dirty="0" smtClean="0">
                <a:latin typeface="Arial" panose="020B0604020202020204" pitchFamily="34" charset="0"/>
                <a:cs typeface="Arial" panose="020B0604020202020204" pitchFamily="34" charset="0"/>
              </a:rPr>
              <a:t> Dabiskiem </a:t>
            </a:r>
            <a:r>
              <a:rPr lang="lv-LV" sz="1600" dirty="0">
                <a:latin typeface="Arial" panose="020B0604020202020204" pitchFamily="34" charset="0"/>
                <a:cs typeface="Arial" panose="020B0604020202020204" pitchFamily="34" charset="0"/>
              </a:rPr>
              <a:t>zālājiem ir liela loma TAUTAS ZINĪBU UN TRADĪCIJU SAGLABĀŠANĀ – zāļu tējas var pirkt arī veikalā un to augus – audzēt dobēs, bet daudziem no mums ir svarīgi savākt tās pašiem un vismaz reizi gadā rotāt mājas un vīt vainagus no pašu plūktiem pļavu </a:t>
            </a:r>
            <a:r>
              <a:rPr lang="lv-LV" sz="1600" dirty="0" smtClean="0">
                <a:latin typeface="Arial" panose="020B0604020202020204" pitchFamily="34" charset="0"/>
                <a:cs typeface="Arial" panose="020B0604020202020204" pitchFamily="34" charset="0"/>
              </a:rPr>
              <a:t>ziediem</a:t>
            </a:r>
          </a:p>
          <a:p>
            <a:r>
              <a:rPr lang="lv-LV" sz="1600" dirty="0" smtClean="0">
                <a:latin typeface="Arial" panose="020B0604020202020204" pitchFamily="34" charset="0"/>
                <a:cs typeface="Arial" panose="020B0604020202020204" pitchFamily="34" charset="0"/>
              </a:rPr>
              <a:t>Dabisko </a:t>
            </a:r>
            <a:r>
              <a:rPr lang="lv-LV" sz="1600" dirty="0">
                <a:latin typeface="Arial" panose="020B0604020202020204" pitchFamily="34" charset="0"/>
                <a:cs typeface="Arial" panose="020B0604020202020204" pitchFamily="34" charset="0"/>
              </a:rPr>
              <a:t>zālāju zāle vienmēr ir tikusi izmantota LOPKOPĪBĀ. Mūsdienu lauksaimniecības intensifikācijas apstākļos to izkonkurē sētos zālājos audzēta lopbarība</a:t>
            </a:r>
            <a:r>
              <a:rPr lang="lv-LV" sz="1600" dirty="0" smtClean="0">
                <a:latin typeface="Arial" panose="020B0604020202020204" pitchFamily="34" charset="0"/>
                <a:cs typeface="Arial" panose="020B0604020202020204" pitchFamily="34" charset="0"/>
              </a:rPr>
              <a:t> </a:t>
            </a:r>
            <a:endParaRPr lang="lv-LV" sz="1600" dirty="0">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p:txBody>
          <a:bodyPr>
            <a:normAutofit/>
          </a:bodyPr>
          <a:lstStyle/>
          <a:p>
            <a:r>
              <a:rPr lang="lv-LV" sz="1600" dirty="0">
                <a:latin typeface="Arial" panose="020B0604020202020204" pitchFamily="34" charset="0"/>
                <a:cs typeface="Arial" panose="020B0604020202020204" pitchFamily="34" charset="0"/>
              </a:rPr>
              <a:t>Daudzi pētījumi liecina, ka tieši ZĀLĀJIEM BAGĀTA MOZAĪKVEIDA AINAVA Latvijas iedzīvotāju skatījumā ir Latvijas tradicionālās lauku ainavas etalons. Aizvien biežāk tiek runāts par Latvijas lauku pamešanu, bet pārāk reti atceramies, ka tieši tradicionālā ainava, tās sniegtais miers, klusums un estētiskais baudījums ir viens no galvenajiem faktoriem, kas uz Latvijas laukiem vilina pilsētniekus. </a:t>
            </a:r>
          </a:p>
          <a:p>
            <a:r>
              <a:rPr lang="lv-LV" sz="1600" dirty="0">
                <a:latin typeface="Arial" panose="020B0604020202020204" pitchFamily="34" charset="0"/>
                <a:cs typeface="Arial" panose="020B0604020202020204" pitchFamily="34" charset="0"/>
              </a:rPr>
              <a:t>Dabiskās pļavas un ganības ir SKAISTUMA UN IEDVESMAS AVOTS. Tās ir vietas, kur gūt mieru, atgūt spēkus, VEIKT PĒTĪJUMUS UN RAST PRODUKTUS, kuri vēl tikai gaida to atklāšanu.</a:t>
            </a:r>
          </a:p>
          <a:p>
            <a:endParaRPr lang="lv-LV" sz="1600" dirty="0"/>
          </a:p>
        </p:txBody>
      </p:sp>
    </p:spTree>
    <p:extLst>
      <p:ext uri="{BB962C8B-B14F-4D97-AF65-F5344CB8AC3E}">
        <p14:creationId xmlns:p14="http://schemas.microsoft.com/office/powerpoint/2010/main" val="53555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306" y="569344"/>
            <a:ext cx="9260309" cy="940280"/>
          </a:xfrm>
        </p:spPr>
        <p:txBody>
          <a:bodyPr/>
          <a:lstStyle/>
          <a:p>
            <a:r>
              <a:rPr lang="lv-LV" dirty="0"/>
              <a:t>Ko darīt, lai tos saglabātu?</a:t>
            </a:r>
          </a:p>
        </p:txBody>
      </p:sp>
      <p:sp>
        <p:nvSpPr>
          <p:cNvPr id="3" name="Text Placeholder 2"/>
          <p:cNvSpPr>
            <a:spLocks noGrp="1"/>
          </p:cNvSpPr>
          <p:nvPr>
            <p:ph type="body" idx="1"/>
          </p:nvPr>
        </p:nvSpPr>
        <p:spPr>
          <a:xfrm>
            <a:off x="2958860" y="1708030"/>
            <a:ext cx="8164752" cy="4485736"/>
          </a:xfrm>
        </p:spPr>
        <p:txBody>
          <a:bodyPr>
            <a:normAutofit/>
          </a:bodyPr>
          <a:lstStyle/>
          <a:p>
            <a:pPr algn="just"/>
            <a:r>
              <a:rPr lang="lv-LV" dirty="0">
                <a:latin typeface="Arial" panose="020B0604020202020204" pitchFamily="34" charset="0"/>
                <a:cs typeface="Arial" panose="020B0604020202020204" pitchFamily="34" charset="0"/>
              </a:rPr>
              <a:t>Dabiskos zālājus var saglabāt, tikai tos apsaimniekojot. Lai labāk izprastu dabisko zālāju apsaimniekošanas vajadzības, ir jāatceras to izcelsme. Gadsimtiem ilgi vienas un tās pašas sauso zālāju platības tika ganītas, bet mēreni mitras un auglīgas vietas – pļautas. Nereti pļaušana un ganīšana tika kombinēta – vasaras sākumā pļavu nopļāva, bet vasaras otrajā pusē ataugušajā atālā ganīja lopus. Mēslotas tās tika ārkārtīgi reti, jo mēslojums tika taupīts tīrumiem. </a:t>
            </a:r>
          </a:p>
        </p:txBody>
      </p:sp>
    </p:spTree>
    <p:extLst>
      <p:ext uri="{BB962C8B-B14F-4D97-AF65-F5344CB8AC3E}">
        <p14:creationId xmlns:p14="http://schemas.microsoft.com/office/powerpoint/2010/main" val="306554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1118558"/>
          </a:xfrm>
        </p:spPr>
        <p:txBody>
          <a:bodyPr/>
          <a:lstStyle/>
          <a:p>
            <a:pPr algn="ctr"/>
            <a:r>
              <a:rPr lang="lv-LV" dirty="0" smtClean="0"/>
              <a:t>Kāpēc zālājam ir nepieciešama regulāra apkopšana</a:t>
            </a:r>
            <a:endParaRPr lang="lv-LV" dirty="0"/>
          </a:p>
        </p:txBody>
      </p:sp>
      <p:sp>
        <p:nvSpPr>
          <p:cNvPr id="3" name="Content Placeholder 2"/>
          <p:cNvSpPr>
            <a:spLocks noGrp="1"/>
          </p:cNvSpPr>
          <p:nvPr>
            <p:ph idx="1"/>
          </p:nvPr>
        </p:nvSpPr>
        <p:spPr>
          <a:xfrm>
            <a:off x="1065214" y="1752600"/>
            <a:ext cx="10058400" cy="4191000"/>
          </a:xfrm>
        </p:spPr>
        <p:txBody>
          <a:bodyPr>
            <a:normAutofit/>
          </a:bodyPr>
          <a:lstStyle/>
          <a:p>
            <a:r>
              <a:rPr lang="lv-LV" sz="1800" dirty="0">
                <a:latin typeface="Arial" panose="020B0604020202020204" pitchFamily="34" charset="0"/>
                <a:cs typeface="Arial" panose="020B0604020202020204" pitchFamily="34" charset="0"/>
              </a:rPr>
              <a:t>Dabisko zālāju augi ir pielāgojušies regulārai pļaušanai vai ganīšanai. Ja šīs darbības tiek pārtrauktas, zālājā uzkrājas kūla, tas kļūst mitrāks, auglīgāks, un zālājā sāk dominēt lakstaugi, kuri efektīvāk spēj uzņemt kūlas sadalīšanās ietekmē augsnē nonākušās augu barības vielas. Tām savairojoties, dabiskam zālājam raksturīgās sugas pamazām iznīkst, un dabiskais zālājs sāk līdzināties sugām nabadzīgai atmatai jeb suņuburkšķu, gārsu, ciesu, kamolzāļu vai citu ruderālo augu pārņemtai vietai</a:t>
            </a:r>
            <a:r>
              <a:rPr lang="lv-LV" sz="1800" dirty="0" smtClean="0">
                <a:latin typeface="Arial" panose="020B0604020202020204" pitchFamily="34" charset="0"/>
                <a:cs typeface="Arial" panose="020B0604020202020204" pitchFamily="34" charset="0"/>
              </a:rPr>
              <a:t>.</a:t>
            </a:r>
          </a:p>
          <a:p>
            <a:pPr algn="just"/>
            <a:r>
              <a:rPr lang="lv-LV" sz="1800" dirty="0" smtClean="0">
                <a:latin typeface="Arial" panose="020B0604020202020204" pitchFamily="34" charset="0"/>
                <a:cs typeface="Arial" panose="020B0604020202020204" pitchFamily="34" charset="0"/>
              </a:rPr>
              <a:t>Kurā brīdī veikt pļaušanas darbus </a:t>
            </a:r>
            <a:r>
              <a:rPr lang="lv-LV" sz="1800" dirty="0">
                <a:latin typeface="Arial" panose="020B0604020202020204" pitchFamily="34" charset="0"/>
                <a:cs typeface="Arial" panose="020B0604020202020204" pitchFamily="34" charset="0"/>
              </a:rPr>
              <a:t>– nopļaut līdz jūlija vidum, bet nepļaut pirms Jāņiem. Pļaujot augustā, septembrī, zālājā tiek radīti labvēlīgi apstākļi augsto graudzāļu augšanai. Tās kļūst konkurētspējīgākas un nomāc pārējos augus. Arī pārāk agra pļauja dabisko zālāju apsaimniekošanā nav vēlama. </a:t>
            </a:r>
            <a:endParaRPr lang="lv-LV" sz="1800" dirty="0" smtClean="0">
              <a:latin typeface="Arial" panose="020B0604020202020204" pitchFamily="34" charset="0"/>
              <a:cs typeface="Arial" panose="020B0604020202020204" pitchFamily="34" charset="0"/>
            </a:endParaRPr>
          </a:p>
          <a:p>
            <a:pPr algn="just"/>
            <a:endParaRPr lang="lv-LV" sz="1800" dirty="0">
              <a:latin typeface="Arial" panose="020B0604020202020204" pitchFamily="34" charset="0"/>
              <a:cs typeface="Arial" panose="020B0604020202020204" pitchFamily="34" charset="0"/>
            </a:endParaRPr>
          </a:p>
          <a:p>
            <a:pPr algn="just"/>
            <a:endParaRPr lang="lv-LV"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72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Dabiskās pļavas </a:t>
            </a:r>
            <a:r>
              <a:rPr lang="lv-LV" dirty="0" smtClean="0"/>
              <a:t>indikators</a:t>
            </a:r>
            <a:endParaRPr lang="lv-LV" dirty="0"/>
          </a:p>
        </p:txBody>
      </p:sp>
      <p:sp>
        <p:nvSpPr>
          <p:cNvPr id="3" name="Content Placeholder 2"/>
          <p:cNvSpPr>
            <a:spLocks noGrp="1"/>
          </p:cNvSpPr>
          <p:nvPr>
            <p:ph sz="half" idx="1"/>
          </p:nvPr>
        </p:nvSpPr>
        <p:spPr>
          <a:xfrm>
            <a:off x="120769" y="1825625"/>
            <a:ext cx="6461185" cy="4187952"/>
          </a:xfrm>
        </p:spPr>
        <p:txBody>
          <a:bodyPr>
            <a:normAutofit/>
          </a:bodyPr>
          <a:lstStyle/>
          <a:p>
            <a:r>
              <a:rPr lang="lv-LV" sz="2000" dirty="0">
                <a:latin typeface="Arial" panose="020B0604020202020204" pitchFamily="34" charset="0"/>
                <a:cs typeface="Arial" panose="020B0604020202020204" pitchFamily="34" charset="0"/>
              </a:rPr>
              <a:t>Latvijā par dabisko zālāju indikatoriem izmanto 54 augu </a:t>
            </a:r>
            <a:r>
              <a:rPr lang="lv-LV" sz="2000" dirty="0" smtClean="0">
                <a:latin typeface="Arial" panose="020B0604020202020204" pitchFamily="34" charset="0"/>
                <a:cs typeface="Arial" panose="020B0604020202020204" pitchFamily="34" charset="0"/>
              </a:rPr>
              <a:t>sugas (personības). </a:t>
            </a:r>
            <a:r>
              <a:rPr lang="lv-LV" sz="2000" dirty="0">
                <a:latin typeface="Arial" panose="020B0604020202020204" pitchFamily="34" charset="0"/>
                <a:cs typeface="Arial" panose="020B0604020202020204" pitchFamily="34" charset="0"/>
              </a:rPr>
              <a:t>Informāciju par tām var meklēt dažādos Latvijas Dabas fonda u. c. organizāciju sagatavotos informācijas </a:t>
            </a:r>
            <a:r>
              <a:rPr lang="lv-LV" sz="2000" dirty="0" smtClean="0">
                <a:latin typeface="Arial" panose="020B0604020202020204" pitchFamily="34" charset="0"/>
                <a:cs typeface="Arial" panose="020B0604020202020204" pitchFamily="34" charset="0"/>
              </a:rPr>
              <a:t>materiālos. </a:t>
            </a:r>
            <a:r>
              <a:rPr lang="lv-LV" sz="2000" dirty="0">
                <a:latin typeface="Arial" panose="020B0604020202020204" pitchFamily="34" charset="0"/>
                <a:cs typeface="Arial" panose="020B0604020202020204" pitchFamily="34" charset="0"/>
              </a:rPr>
              <a:t>Atsevišķas to sugas vai eksemplāri var būt sasējušies arī ilggadīgā zālājā vai retāk pļauta pagalma stūrī, bet tikai dabiskā zālājā tās būs sastopamas lielā skaitā, dažādībā un platībā. Biežāk izmantotais kritērijs: visā zālāja platībā sastopams liels skaits vismaz piecu dažādu </a:t>
            </a:r>
            <a:r>
              <a:rPr lang="lv-LV" sz="2000" dirty="0" smtClean="0">
                <a:latin typeface="Arial" panose="020B0604020202020204" pitchFamily="34" charset="0"/>
                <a:cs typeface="Arial" panose="020B0604020202020204" pitchFamily="34" charset="0"/>
              </a:rPr>
              <a:t>indikatorsugu. </a:t>
            </a:r>
            <a:r>
              <a:rPr lang="lv-LV" sz="2000" dirty="0">
                <a:latin typeface="Arial" panose="020B0604020202020204" pitchFamily="34" charset="0"/>
                <a:cs typeface="Arial" panose="020B0604020202020204" pitchFamily="34" charset="0"/>
              </a:rPr>
              <a:t>Tiesa, atsevišķos dabiskajos zālājos indikatorsugas var nebūt sastopamas. Šādos gadījumos bez eksperta zināšananām </a:t>
            </a:r>
            <a:r>
              <a:rPr lang="lv-LV" sz="2000" dirty="0" smtClean="0">
                <a:latin typeface="Arial" panose="020B0604020202020204" pitchFamily="34" charset="0"/>
                <a:cs typeface="Arial" panose="020B0604020202020204" pitchFamily="34" charset="0"/>
              </a:rPr>
              <a:t>neiztikt</a:t>
            </a:r>
            <a:endParaRPr lang="lv-LV" sz="2000" dirty="0">
              <a:latin typeface="Arial" panose="020B0604020202020204" pitchFamily="34" charset="0"/>
              <a:cs typeface="Arial" panose="020B0604020202020204" pitchFamily="34" charset="0"/>
            </a:endParaRPr>
          </a:p>
        </p:txBody>
      </p:sp>
      <p:pic>
        <p:nvPicPr>
          <p:cNvPr id="1026" name="Picture 2" descr="Image result for dabiska pÄ¼av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88193" y="2492031"/>
            <a:ext cx="4951413" cy="285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10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5212" y="181155"/>
            <a:ext cx="10058402" cy="1414732"/>
          </a:xfrm>
        </p:spPr>
        <p:txBody>
          <a:bodyPr>
            <a:normAutofit fontScale="90000"/>
          </a:bodyPr>
          <a:lstStyle/>
          <a:p>
            <a:pPr algn="ctr"/>
            <a:r>
              <a:rPr lang="lv-LV" dirty="0"/>
              <a:t>2019. gada augs – </a:t>
            </a:r>
            <a:r>
              <a:rPr lang="lv-LV" dirty="0" smtClean="0"/>
              <a:t/>
            </a:r>
            <a:br>
              <a:rPr lang="lv-LV" dirty="0" smtClean="0"/>
            </a:br>
            <a:r>
              <a:rPr lang="lv-LV" dirty="0" smtClean="0"/>
              <a:t>mazais Zvagulis</a:t>
            </a:r>
            <a:r>
              <a:rPr lang="lv-LV" dirty="0"/>
              <a:t/>
            </a:r>
            <a:br>
              <a:rPr lang="lv-LV" dirty="0"/>
            </a:br>
            <a:endParaRPr lang="lv-LV" dirty="0"/>
          </a:p>
        </p:txBody>
      </p:sp>
      <p:sp>
        <p:nvSpPr>
          <p:cNvPr id="4" name="Content Placeholder 3"/>
          <p:cNvSpPr>
            <a:spLocks noGrp="1"/>
          </p:cNvSpPr>
          <p:nvPr>
            <p:ph sz="half" idx="1"/>
          </p:nvPr>
        </p:nvSpPr>
        <p:spPr>
          <a:xfrm>
            <a:off x="483080" y="1199072"/>
            <a:ext cx="4537494" cy="4814505"/>
          </a:xfrm>
        </p:spPr>
        <p:txBody>
          <a:bodyPr>
            <a:normAutofit/>
          </a:bodyPr>
          <a:lstStyle/>
          <a:p>
            <a:pPr marL="0" indent="0">
              <a:buNone/>
            </a:pPr>
            <a:r>
              <a:rPr lang="lv-LV" sz="2200" dirty="0" smtClean="0">
                <a:latin typeface="Arial" panose="020B0604020202020204" pitchFamily="34" charset="0"/>
                <a:cs typeface="Arial" panose="020B0604020202020204" pitchFamily="34" charset="0"/>
              </a:rPr>
              <a:t>Zvaguļu </a:t>
            </a:r>
            <a:r>
              <a:rPr lang="lv-LV" sz="2200" dirty="0">
                <a:latin typeface="Arial" panose="020B0604020202020204" pitchFamily="34" charset="0"/>
                <a:cs typeface="Arial" panose="020B0604020202020204" pitchFamily="34" charset="0"/>
              </a:rPr>
              <a:t>izplatība Latvijā ir samazinājusies, jo sarūk dabisko pļavu un ganību platība. Arvien vairāk pļavu īpašnieku un zemnieku rūpējas par dabas daudzveidības saglabāšanu Latvijā un vēlas vairot savās pļavās puķu un apputeksnētāju daudzveidību, tādēļ informācija par bagātīgām zvaguļu audzēm ir ļoti nepieciešama. </a:t>
            </a:r>
            <a:r>
              <a:rPr lang="lv-LV" sz="2200" smtClean="0">
                <a:latin typeface="Arial" panose="020B0604020202020204" pitchFamily="34" charset="0"/>
                <a:cs typeface="Arial" panose="020B0604020202020204" pitchFamily="34" charset="0"/>
              </a:rPr>
              <a:t>Ziņot </a:t>
            </a:r>
            <a:r>
              <a:rPr lang="lv-LV" sz="2200" dirty="0">
                <a:latin typeface="Arial" panose="020B0604020202020204" pitchFamily="34" charset="0"/>
                <a:cs typeface="Arial" panose="020B0604020202020204" pitchFamily="34" charset="0"/>
              </a:rPr>
              <a:t>par zvaguli</a:t>
            </a:r>
            <a:r>
              <a:rPr lang="lv-LV" sz="2200">
                <a:latin typeface="Arial" panose="020B0604020202020204" pitchFamily="34" charset="0"/>
                <a:cs typeface="Arial" panose="020B0604020202020204" pitchFamily="34" charset="0"/>
              </a:rPr>
              <a:t> </a:t>
            </a:r>
            <a:r>
              <a:rPr lang="lv-LV" sz="2200" smtClean="0">
                <a:latin typeface="Arial" panose="020B0604020202020204" pitchFamily="34" charset="0"/>
                <a:cs typeface="Arial" panose="020B0604020202020204" pitchFamily="34" charset="0"/>
              </a:rPr>
              <a:t>var </a:t>
            </a:r>
            <a:r>
              <a:rPr lang="lv-LV" sz="2200" u="sng" smtClean="0">
                <a:latin typeface="Arial" panose="020B0604020202020204" pitchFamily="34" charset="0"/>
                <a:cs typeface="Arial" panose="020B0604020202020204" pitchFamily="34" charset="0"/>
                <a:hlinkClick r:id="rId2"/>
              </a:rPr>
              <a:t>dabasdati.lv</a:t>
            </a:r>
            <a:r>
              <a:rPr lang="lv-LV" sz="2200" dirty="0">
                <a:latin typeface="Arial" panose="020B0604020202020204" pitchFamily="34" charset="0"/>
                <a:cs typeface="Arial" panose="020B0604020202020204" pitchFamily="34" charset="0"/>
              </a:rPr>
              <a:t>.</a:t>
            </a:r>
          </a:p>
        </p:txBody>
      </p:sp>
      <p:pic>
        <p:nvPicPr>
          <p:cNvPr id="2050" name="Picture 2" descr="https://dabasdati.lv/site/img/pub/1/10/224/1546788706.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23234" y="1651008"/>
            <a:ext cx="5300380" cy="424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5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Biotopu daudzveidības un to uztveres kartēšanas metodes</a:t>
            </a:r>
            <a:endParaRPr lang="lv-LV" dirty="0"/>
          </a:p>
        </p:txBody>
      </p:sp>
      <p:sp>
        <p:nvSpPr>
          <p:cNvPr id="3" name="Content Placeholder 2"/>
          <p:cNvSpPr>
            <a:spLocks noGrp="1"/>
          </p:cNvSpPr>
          <p:nvPr>
            <p:ph sz="half" idx="1"/>
          </p:nvPr>
        </p:nvSpPr>
        <p:spPr/>
        <p:txBody>
          <a:bodyPr>
            <a:normAutofit/>
          </a:bodyPr>
          <a:lstStyle/>
          <a:p>
            <a:pPr marL="0" indent="0">
              <a:buNone/>
            </a:pPr>
            <a:r>
              <a:rPr lang="lv-LV" b="1" dirty="0" smtClean="0">
                <a:latin typeface="Times New Roman" panose="02020603050405020304" pitchFamily="18" charset="0"/>
                <a:cs typeface="Times New Roman" panose="02020603050405020304" pitchFamily="18" charset="0"/>
              </a:rPr>
              <a:t>Adreses internetā</a:t>
            </a:r>
            <a:r>
              <a:rPr lang="lv-LV" dirty="0" smtClean="0"/>
              <a:t>:</a:t>
            </a:r>
          </a:p>
          <a:p>
            <a:r>
              <a:rPr lang="lv-LV" sz="2000" dirty="0" smtClean="0">
                <a:solidFill>
                  <a:srgbClr val="92D050"/>
                </a:solidFill>
                <a:latin typeface="Times New Roman" panose="02020603050405020304" pitchFamily="18" charset="0"/>
                <a:cs typeface="Times New Roman" panose="02020603050405020304" pitchFamily="18" charset="0"/>
              </a:rPr>
              <a:t>Ozols.daba.gov.lv/pub</a:t>
            </a:r>
          </a:p>
          <a:p>
            <a:r>
              <a:rPr lang="lv-LV" sz="2000" dirty="0" smtClean="0">
                <a:solidFill>
                  <a:srgbClr val="92D050"/>
                </a:solidFill>
                <a:latin typeface="Times New Roman" panose="02020603050405020304" pitchFamily="18" charset="0"/>
                <a:cs typeface="Times New Roman" panose="02020603050405020304" pitchFamily="18" charset="0"/>
              </a:rPr>
              <a:t>Kartes.lgia.gov.lv/karte</a:t>
            </a:r>
          </a:p>
          <a:p>
            <a:r>
              <a:rPr lang="lv-LV" sz="2000" u="sng" dirty="0">
                <a:latin typeface="Times New Roman" panose="02020603050405020304" pitchFamily="18" charset="0"/>
                <a:cs typeface="Times New Roman" panose="02020603050405020304" pitchFamily="18" charset="0"/>
                <a:hlinkClick r:id="rId2"/>
              </a:rPr>
              <a:t>https://www.daba.gov.lv/.../P_ERAF_IADT-e_V_biotopu_klasif.xls</a:t>
            </a:r>
          </a:p>
          <a:p>
            <a:endParaRPr lang="lv-LV" dirty="0" smtClean="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pPr marL="0" indent="0">
              <a:buNone/>
            </a:pPr>
            <a:r>
              <a:rPr lang="lv-LV" dirty="0">
                <a:latin typeface="Times New Roman" panose="02020603050405020304" pitchFamily="18" charset="0"/>
                <a:cs typeface="Times New Roman" panose="02020603050405020304" pitchFamily="18" charset="0"/>
              </a:rPr>
              <a:t>Krāsas un to apzīmējumi kartēs:</a:t>
            </a:r>
          </a:p>
          <a:p>
            <a:r>
              <a:rPr lang="lv-LV" dirty="0">
                <a:latin typeface="Times New Roman" panose="02020603050405020304" pitchFamily="18" charset="0"/>
                <a:cs typeface="Times New Roman" panose="02020603050405020304" pitchFamily="18" charset="0"/>
              </a:rPr>
              <a:t>Zila ūdens</a:t>
            </a:r>
          </a:p>
          <a:p>
            <a:r>
              <a:rPr lang="lv-LV" dirty="0">
                <a:latin typeface="Times New Roman" panose="02020603050405020304" pitchFamily="18" charset="0"/>
                <a:cs typeface="Times New Roman" panose="02020603050405020304" pitchFamily="18" charset="0"/>
              </a:rPr>
              <a:t>Zaļa – krūmāji, meži</a:t>
            </a:r>
          </a:p>
          <a:p>
            <a:r>
              <a:rPr lang="lv-LV" dirty="0" smtClean="0">
                <a:latin typeface="Times New Roman" panose="02020603050405020304" pitchFamily="18" charset="0"/>
                <a:cs typeface="Times New Roman" panose="02020603050405020304" pitchFamily="18" charset="0"/>
              </a:rPr>
              <a:t>Sarkana – apbūve</a:t>
            </a:r>
          </a:p>
          <a:p>
            <a:r>
              <a:rPr lang="lv-LV" dirty="0" smtClean="0">
                <a:latin typeface="Times New Roman" panose="02020603050405020304" pitchFamily="18" charset="0"/>
                <a:cs typeface="Times New Roman" panose="02020603050405020304" pitchFamily="18" charset="0"/>
              </a:rPr>
              <a:t>Dzeltena – zālājs</a:t>
            </a:r>
          </a:p>
          <a:p>
            <a:r>
              <a:rPr lang="lv-LV" dirty="0" smtClean="0">
                <a:latin typeface="Times New Roman" panose="02020603050405020304" pitchFamily="18" charset="0"/>
                <a:cs typeface="Times New Roman" panose="02020603050405020304" pitchFamily="18" charset="0"/>
              </a:rPr>
              <a:t>Violēta - purvi</a:t>
            </a:r>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58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67</TotalTime>
  <Words>705</Words>
  <Application>Microsoft Office PowerPoint</Application>
  <PresentationFormat>Pielāgots</PresentationFormat>
  <Paragraphs>36</Paragraphs>
  <Slides>8</Slides>
  <Notes>0</Notes>
  <HiddenSlides>0</HiddenSlides>
  <MMClips>0</MMClips>
  <ScaleCrop>false</ScaleCrop>
  <HeadingPairs>
    <vt:vector size="4" baseType="variant">
      <vt:variant>
        <vt:lpstr>Dizains</vt:lpstr>
      </vt:variant>
      <vt:variant>
        <vt:i4>1</vt:i4>
      </vt:variant>
      <vt:variant>
        <vt:lpstr>Slaidu virsraksti</vt:lpstr>
      </vt:variant>
      <vt:variant>
        <vt:i4>8</vt:i4>
      </vt:variant>
    </vt:vector>
  </HeadingPairs>
  <TitlesOfParts>
    <vt:vector size="9" baseType="lpstr">
      <vt:lpstr>Nature Illustration 16x9</vt:lpstr>
      <vt:lpstr>Eko skolu Ziemas forums</vt:lpstr>
      <vt:lpstr>Dabiskās pļavas</vt:lpstr>
      <vt:lpstr>KĀPĒC DABISKOS ZĀLĀJUS IR SVARĪGI SAGLABĀT? </vt:lpstr>
      <vt:lpstr>Ko darīt, lai tos saglabātu?</vt:lpstr>
      <vt:lpstr>Kāpēc zālājam ir nepieciešama regulāra apkopšana</vt:lpstr>
      <vt:lpstr>Dabiskās pļavas indikators</vt:lpstr>
      <vt:lpstr>2019. gada augs –  mazais Zvagulis </vt:lpstr>
      <vt:lpstr>Biotopu daudzveidības un to uztveres kartēšanas metodes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 skolu Ziemas forums</dc:title>
  <dc:creator>User</dc:creator>
  <cp:lastModifiedBy>Spriditis</cp:lastModifiedBy>
  <cp:revision>9</cp:revision>
  <dcterms:created xsi:type="dcterms:W3CDTF">2019-02-28T19:33:48Z</dcterms:created>
  <dcterms:modified xsi:type="dcterms:W3CDTF">2019-03-19T14:08:13Z</dcterms:modified>
</cp:coreProperties>
</file>